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2"/>
  </p:notesMasterIdLst>
  <p:sldIdLst>
    <p:sldId id="274" r:id="rId2"/>
    <p:sldId id="273" r:id="rId3"/>
    <p:sldId id="276" r:id="rId4"/>
    <p:sldId id="277" r:id="rId5"/>
    <p:sldId id="278" r:id="rId6"/>
    <p:sldId id="280" r:id="rId7"/>
    <p:sldId id="281" r:id="rId8"/>
    <p:sldId id="282" r:id="rId9"/>
    <p:sldId id="283" r:id="rId10"/>
    <p:sldId id="285" r:id="rId11"/>
    <p:sldId id="284" r:id="rId12"/>
    <p:sldId id="288" r:id="rId13"/>
    <p:sldId id="287" r:id="rId14"/>
    <p:sldId id="279" r:id="rId15"/>
    <p:sldId id="291" r:id="rId16"/>
    <p:sldId id="292" r:id="rId17"/>
    <p:sldId id="294" r:id="rId18"/>
    <p:sldId id="290" r:id="rId19"/>
    <p:sldId id="289" r:id="rId20"/>
    <p:sldId id="293" r:id="rId21"/>
  </p:sldIdLst>
  <p:sldSz cx="9144000" cy="6858000" type="screen4x3"/>
  <p:notesSz cx="6858000" cy="9144000"/>
  <p:custDataLst>
    <p:tags r:id="rId23"/>
  </p:custDataLst>
  <p:defaultTextStyle>
    <a:defPPr>
      <a:defRPr lang="zh-CN"/>
    </a:defPPr>
    <a:lvl1pPr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1A7DA-6F74-4558-B3B9-F001B2D73D3D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B23C7-42C2-48FA-8426-B7358906E9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315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没有明确制定计划，就会走很多弯路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B23C7-42C2-48FA-8426-B7358906E9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0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B23C7-42C2-48FA-8426-B7358906E9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2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如何规划，与如何实现是分立的，从原理上来说也是如此。即没有整体框架的规划，那么研究走到哪算哪，结果往往是一无所获。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B23C7-42C2-48FA-8426-B7358906E9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17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B23C7-42C2-48FA-8426-B7358906E9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别人的论述只能一定程度上佐证自己的观点！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B23C7-42C2-48FA-8426-B7358906E9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97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B23C7-42C2-48FA-8426-B7358906E9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83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ranCAS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0572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484313"/>
            <a:ext cx="9144000" cy="2089150"/>
          </a:xfrm>
        </p:spPr>
        <p:txBody>
          <a:bodyPr/>
          <a:lstStyle>
            <a:lvl1pPr>
              <a:defRPr sz="48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dirty="0" smtClean="0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9814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单击以编辑母版副标题样式</a:t>
            </a:r>
            <a:endParaRPr lang="zh-CN" altLang="en-US" noProof="0" dirty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68649DF2-52D3-4AED-9D93-4A554EA81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9210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A35DB-358E-4C9B-9A11-4488D07B3C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0" y="738188"/>
            <a:ext cx="914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685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F5EF5-8FB9-45DD-8640-1FA803F8FF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0" y="738188"/>
            <a:ext cx="9144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287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3CB8D-150B-4C5C-B095-750131037F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859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F431E-62FE-4521-84D3-7AD707226FB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图片 4" descr="横版组合——透明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81" y="353219"/>
            <a:ext cx="3212288" cy="6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副标题 3"/>
          <p:cNvSpPr>
            <a:spLocks noGrp="1"/>
          </p:cNvSpPr>
          <p:nvPr>
            <p:ph type="subTitle" idx="1"/>
          </p:nvPr>
        </p:nvSpPr>
        <p:spPr>
          <a:xfrm>
            <a:off x="1874068" y="4191651"/>
            <a:ext cx="5497380" cy="995448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grpSp>
        <p:nvGrpSpPr>
          <p:cNvPr id="21" name="组合 20"/>
          <p:cNvGrpSpPr>
            <a:grpSpLocks/>
          </p:cNvGrpSpPr>
          <p:nvPr/>
        </p:nvGrpSpPr>
        <p:grpSpPr>
          <a:xfrm>
            <a:off x="365760" y="1641417"/>
            <a:ext cx="8412480" cy="1922018"/>
            <a:chOff x="490399" y="1596264"/>
            <a:chExt cx="8243850" cy="2122296"/>
          </a:xfrm>
        </p:grpSpPr>
        <p:sp>
          <p:nvSpPr>
            <p:cNvPr id="10" name="矩形 9"/>
            <p:cNvSpPr>
              <a:spLocks/>
            </p:cNvSpPr>
            <p:nvPr/>
          </p:nvSpPr>
          <p:spPr>
            <a:xfrm>
              <a:off x="623397" y="1753202"/>
              <a:ext cx="7998722" cy="1801073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90399" y="1596264"/>
              <a:ext cx="8243850" cy="2122296"/>
              <a:chOff x="1371960" y="1544925"/>
              <a:chExt cx="9424226" cy="214553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371960" y="1544925"/>
                <a:ext cx="3500927" cy="803557"/>
                <a:chOff x="1500147" y="1472851"/>
                <a:chExt cx="3500927" cy="803557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V="1">
                  <a:off x="1500147" y="1472851"/>
                  <a:ext cx="3500927" cy="17091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1500147" y="1481396"/>
                  <a:ext cx="0" cy="795012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7295259" y="2691925"/>
                <a:ext cx="3500927" cy="998538"/>
                <a:chOff x="7167073" y="2709017"/>
                <a:chExt cx="3500927" cy="998538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 flipV="1">
                  <a:off x="7167073" y="3690464"/>
                  <a:ext cx="3500927" cy="17091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 flipV="1">
                  <a:off x="10668000" y="2709017"/>
                  <a:ext cx="0" cy="981447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7" y="1760920"/>
            <a:ext cx="7998722" cy="1793356"/>
          </a:xfrm>
        </p:spPr>
        <p:txBody>
          <a:bodyPr anchor="ctr"/>
          <a:lstStyle>
            <a:lvl1pPr marL="0" indent="0" algn="ctr">
              <a:buNone/>
              <a:defRPr sz="4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0" dirty="0" smtClean="0"/>
              <a:t>单击此处编辑母版标题样式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6197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0643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836613"/>
            <a:ext cx="8569325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170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70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70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F0F431E-62FE-4521-84D3-7AD707226F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7" r:id="rId2"/>
    <p:sldLayoutId id="2147483791" r:id="rId3"/>
    <p:sldLayoutId id="2147483792" r:id="rId4"/>
    <p:sldLayoutId id="2147483799" r:id="rId5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FFFF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FFFF"/>
          </a:solidFill>
          <a:latin typeface="Times New Roman" pitchFamily="18" charset="0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FFFF"/>
          </a:solidFill>
          <a:latin typeface="Times New Roman" pitchFamily="18" charset="0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FFFF"/>
          </a:solidFill>
          <a:latin typeface="Times New Roman" pitchFamily="18" charset="0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FFFF"/>
          </a:solidFill>
          <a:latin typeface="Times New Roman" pitchFamily="18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FFFF"/>
          </a:solidFill>
          <a:latin typeface="Times New Roman" pitchFamily="18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FFFF"/>
          </a:solidFill>
          <a:latin typeface="Times New Roman" pitchFamily="18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FFFF"/>
          </a:solidFill>
          <a:latin typeface="Times New Roman" pitchFamily="18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CCFFFF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5000"/>
        <a:buFont typeface="Wingdings" pitchFamily="2" charset="2"/>
        <a:buChar char="ü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" userDrawn="1">
          <p15:clr>
            <a:srgbClr val="F26B43"/>
          </p15:clr>
        </p15:guide>
        <p15:guide id="2" pos="5696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836613"/>
            <a:ext cx="8569325" cy="5288522"/>
          </a:xfrm>
        </p:spPr>
        <p:txBody>
          <a:bodyPr/>
          <a:lstStyle/>
          <a:p>
            <a:r>
              <a:rPr lang="zh-CN" altLang="en-US" dirty="0" smtClean="0"/>
              <a:t>一、工作梳理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二、自然科学基金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三、文献阅读讨论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四、后续规划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8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自然科学基金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88899" y="749300"/>
            <a:ext cx="5438003" cy="5537200"/>
            <a:chOff x="1631952" y="825500"/>
            <a:chExt cx="6032498" cy="614254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t="66182"/>
            <a:stretch/>
          </p:blipFill>
          <p:spPr>
            <a:xfrm>
              <a:off x="1631952" y="825500"/>
              <a:ext cx="6032498" cy="11811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1952" y="2006599"/>
              <a:ext cx="6032498" cy="4961441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647480" y="1181100"/>
            <a:ext cx="1941102" cy="2755900"/>
            <a:chOff x="5964980" y="1206500"/>
            <a:chExt cx="2093170" cy="2971800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964980" y="1206500"/>
              <a:ext cx="2093170" cy="117136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黑体" pitchFamily="2" charset="-122"/>
                </a:rPr>
                <a:t>斑马鱼发育过程中</a:t>
              </a: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黑体" pitchFamily="2" charset="-122"/>
                </a:rPr>
                <a:t>S</a:t>
              </a: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黑体" pitchFamily="2" charset="-122"/>
                </a:rPr>
                <a:t>型起动性能研究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7" name="下箭头 6"/>
            <p:cNvSpPr/>
            <p:nvPr/>
          </p:nvSpPr>
          <p:spPr bwMode="auto">
            <a:xfrm>
              <a:off x="6786140" y="2377866"/>
              <a:ext cx="450850" cy="556761"/>
            </a:xfrm>
            <a:prstGeom prst="down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 bwMode="auto">
            <a:xfrm>
              <a:off x="5964980" y="2978011"/>
              <a:ext cx="2093170" cy="120028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黑体" pitchFamily="2" charset="-122"/>
                </a:rPr>
                <a:t>斑马鱼发育过程中形态适应和游动性能研究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</p:grpSp>
      <p:sp>
        <p:nvSpPr>
          <p:cNvPr id="10" name="圆角矩形 9"/>
          <p:cNvSpPr/>
          <p:nvPr/>
        </p:nvSpPr>
        <p:spPr bwMode="auto">
          <a:xfrm>
            <a:off x="7828705" y="1465088"/>
            <a:ext cx="1315295" cy="4382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如何规划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828705" y="3161310"/>
            <a:ext cx="1315295" cy="43828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如何实现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01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自然科学基金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78" y="958851"/>
            <a:ext cx="7528244" cy="29845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 bwMode="auto">
          <a:xfrm>
            <a:off x="5886450" y="4533900"/>
            <a:ext cx="1949450" cy="831850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框越来越大了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怎么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办？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文献阅读讨论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836613"/>
            <a:ext cx="8569325" cy="1220787"/>
          </a:xfrm>
        </p:spPr>
        <p:txBody>
          <a:bodyPr/>
          <a:lstStyle/>
          <a:p>
            <a:r>
              <a:rPr lang="zh-CN" altLang="en-US" dirty="0" smtClean="0"/>
              <a:t>一</a:t>
            </a:r>
            <a:r>
              <a:rPr lang="zh-CN" altLang="en-US" dirty="0" smtClean="0"/>
              <a:t>、文献阅读究竟有什么用？</a:t>
            </a:r>
            <a:endParaRPr lang="en-US" altLang="zh-CN" dirty="0" smtClean="0"/>
          </a:p>
          <a:p>
            <a:pPr lvl="1"/>
            <a:r>
              <a:rPr lang="zh-CN" altLang="en-US" dirty="0"/>
              <a:t>学</a:t>
            </a:r>
            <a:r>
              <a:rPr lang="zh-CN" altLang="en-US" dirty="0" smtClean="0"/>
              <a:t>习、交流、做实验</a:t>
            </a:r>
            <a:endParaRPr lang="en-US" altLang="zh-CN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23850" y="2057401"/>
            <a:ext cx="8569325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ü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zh-CN" kern="0" dirty="0" smtClean="0"/>
          </a:p>
          <a:p>
            <a:r>
              <a:rPr lang="zh-CN" altLang="en-US" kern="0" dirty="0" smtClean="0"/>
              <a:t>二、文献阅读对于</a:t>
            </a:r>
            <a:r>
              <a:rPr lang="zh-CN" altLang="en-US" kern="0" dirty="0" smtClean="0">
                <a:solidFill>
                  <a:srgbClr val="FF0000"/>
                </a:solidFill>
              </a:rPr>
              <a:t>写文章</a:t>
            </a:r>
            <a:r>
              <a:rPr lang="zh-CN" altLang="en-US" kern="0" dirty="0" smtClean="0"/>
              <a:t>有什么用？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撰写综述，给予自己研究工作印证，圈内相互交流</a:t>
            </a:r>
            <a:endParaRPr lang="en-US" altLang="zh-CN" kern="0" dirty="0" smtClean="0"/>
          </a:p>
          <a:p>
            <a:pPr lvl="1"/>
            <a:r>
              <a:rPr lang="zh-CN" altLang="en-US" kern="0" dirty="0" smtClean="0"/>
              <a:t>但是自己做的东西与他人都</a:t>
            </a:r>
            <a:r>
              <a:rPr lang="zh-CN" altLang="en-US" kern="0" dirty="0" smtClean="0">
                <a:solidFill>
                  <a:srgbClr val="FF0000"/>
                </a:solidFill>
              </a:rPr>
              <a:t>有区别</a:t>
            </a:r>
            <a:r>
              <a:rPr lang="zh-CN" altLang="en-US" kern="0" dirty="0" smtClean="0"/>
              <a:t>！</a:t>
            </a:r>
            <a:endParaRPr lang="en-US" altLang="zh-CN" kern="0" dirty="0" smtClean="0"/>
          </a:p>
          <a:p>
            <a:pPr marL="0" indent="0">
              <a:buFontTx/>
              <a:buNone/>
            </a:pP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318382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文献阅读讨论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14" y="841734"/>
            <a:ext cx="6076172" cy="594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44" y="883036"/>
            <a:ext cx="7990804" cy="3034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王仲威</a:t>
            </a:r>
            <a:r>
              <a:rPr lang="en-US" altLang="zh-CN" dirty="0" smtClean="0"/>
              <a:t>2018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03" y="749300"/>
            <a:ext cx="7569886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811712"/>
            <a:ext cx="6769100" cy="597008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王仲</a:t>
            </a:r>
            <a:r>
              <a:rPr lang="zh-CN" altLang="en-US" dirty="0" smtClean="0"/>
              <a:t>威</a:t>
            </a:r>
            <a:r>
              <a:rPr lang="en-US" altLang="zh-CN" dirty="0" smtClean="0"/>
              <a:t>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4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43" y="0"/>
            <a:ext cx="4685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43889"/>
          <a:stretch/>
        </p:blipFill>
        <p:spPr>
          <a:xfrm>
            <a:off x="751956" y="558800"/>
            <a:ext cx="757659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51" y="806450"/>
            <a:ext cx="6772298" cy="546061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张薇</a:t>
            </a:r>
            <a:r>
              <a:rPr lang="en-US" altLang="zh-CN" dirty="0" smtClean="0"/>
              <a:t>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14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11" y="946534"/>
            <a:ext cx="6313378" cy="4964932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沈昊嫣</a:t>
            </a:r>
            <a:r>
              <a:rPr lang="en-US" altLang="zh-CN" dirty="0" smtClean="0"/>
              <a:t>2019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 bwMode="auto">
          <a:xfrm>
            <a:off x="5391150" y="6057900"/>
            <a:ext cx="2463800" cy="61595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黑体" pitchFamily="2" charset="-122"/>
              </a:rPr>
              <a:t>培养科研审美情趣！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6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142006"/>
            <a:ext cx="7975600" cy="45739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工作梳理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2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后续规划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66" y="787615"/>
            <a:ext cx="8569325" cy="3875087"/>
          </a:xfrm>
        </p:spPr>
        <p:txBody>
          <a:bodyPr/>
          <a:lstStyle/>
          <a:p>
            <a:r>
              <a:rPr lang="zh-CN" altLang="en-US" dirty="0" smtClean="0"/>
              <a:t>有了规划→思考具体实现</a:t>
            </a:r>
            <a:endParaRPr lang="en-US" altLang="zh-CN" dirty="0" smtClean="0"/>
          </a:p>
          <a:p>
            <a:pPr lvl="1"/>
            <a:r>
              <a:rPr lang="zh-CN" altLang="en-US" dirty="0"/>
              <a:t>知</a:t>
            </a:r>
            <a:r>
              <a:rPr lang="zh-CN" altLang="en-US" dirty="0" smtClean="0"/>
              <a:t>晓计划书中的未读文献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文献阅读报告</a:t>
            </a:r>
            <a:endParaRPr lang="en-US" altLang="zh-CN" dirty="0" smtClean="0"/>
          </a:p>
          <a:p>
            <a:pPr lvl="1"/>
            <a:r>
              <a:rPr lang="zh-CN" altLang="en-US" dirty="0"/>
              <a:t>实验计划</a:t>
            </a:r>
            <a:r>
              <a:rPr lang="zh-CN" altLang="en-US" dirty="0" smtClean="0"/>
              <a:t>书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后续转向建模与流体力学知识理解</a:t>
            </a:r>
            <a:endParaRPr lang="en-US" altLang="zh-CN" dirty="0" smtClean="0"/>
          </a:p>
          <a:p>
            <a:pPr lvl="1"/>
            <a:r>
              <a:rPr lang="zh-CN" altLang="en-US" dirty="0"/>
              <a:t>优</a:t>
            </a:r>
            <a:r>
              <a:rPr lang="zh-CN" altLang="en-US" dirty="0" smtClean="0"/>
              <a:t>化图像处理程序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711200" y="4103930"/>
            <a:ext cx="1911350" cy="2138120"/>
            <a:chOff x="7029450" y="4527550"/>
            <a:chExt cx="1498600" cy="1676400"/>
          </a:xfrm>
        </p:grpSpPr>
        <p:sp>
          <p:nvSpPr>
            <p:cNvPr id="4" name="圆角矩形 3"/>
            <p:cNvSpPr/>
            <p:nvPr/>
          </p:nvSpPr>
          <p:spPr bwMode="auto">
            <a:xfrm>
              <a:off x="7029450" y="4527550"/>
              <a:ext cx="1447800" cy="5334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rPr>
                <a:t>大胆假设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5" name="下箭头 4"/>
            <p:cNvSpPr/>
            <p:nvPr/>
          </p:nvSpPr>
          <p:spPr bwMode="auto">
            <a:xfrm>
              <a:off x="7496175" y="5194300"/>
              <a:ext cx="514350" cy="342900"/>
            </a:xfrm>
            <a:prstGeom prst="down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7080250" y="5670550"/>
              <a:ext cx="1447800" cy="5334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rPr>
                <a:t>小心求证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435350" y="4103930"/>
            <a:ext cx="1911350" cy="2138120"/>
            <a:chOff x="7029450" y="4527550"/>
            <a:chExt cx="1498600" cy="1676400"/>
          </a:xfrm>
        </p:grpSpPr>
        <p:sp>
          <p:nvSpPr>
            <p:cNvPr id="9" name="圆角矩形 8"/>
            <p:cNvSpPr/>
            <p:nvPr/>
          </p:nvSpPr>
          <p:spPr bwMode="auto">
            <a:xfrm>
              <a:off x="7029450" y="4527550"/>
              <a:ext cx="1447800" cy="5334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rPr>
                <a:t>格物穷理！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10" name="下箭头 9"/>
            <p:cNvSpPr/>
            <p:nvPr/>
          </p:nvSpPr>
          <p:spPr bwMode="auto">
            <a:xfrm>
              <a:off x="7496175" y="5194300"/>
              <a:ext cx="514350" cy="342900"/>
            </a:xfrm>
            <a:prstGeom prst="downArrow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 bwMode="auto">
            <a:xfrm>
              <a:off x="7080250" y="5670550"/>
              <a:ext cx="1447800" cy="53340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rPr>
                <a:t>知行合一！</a:t>
              </a:r>
              <a:endPara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956" y="2184400"/>
            <a:ext cx="3342444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工作梳理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117905" y="2948116"/>
            <a:ext cx="1368250" cy="96348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zh-CN" altLang="en-US" dirty="0">
                <a:solidFill>
                  <a:schemeClr val="bg1"/>
                </a:solidFill>
                <a:latin typeface="Times New Roman" pitchFamily="18" charset="0"/>
                <a:ea typeface="黑体" pitchFamily="2" charset="-122"/>
              </a:rPr>
              <a:t>项</a:t>
            </a:r>
            <a:r>
              <a:rPr lang="zh-CN" altLang="en-US" dirty="0" smtClean="0">
                <a:solidFill>
                  <a:schemeClr val="bg1"/>
                </a:solidFill>
                <a:latin typeface="Times New Roman" pitchFamily="18" charset="0"/>
                <a:ea typeface="黑体" pitchFamily="2" charset="-122"/>
              </a:rPr>
              <a:t>目规划</a:t>
            </a:r>
            <a:endParaRPr lang="en-US" altLang="zh-CN" dirty="0" smtClean="0">
              <a:solidFill>
                <a:schemeClr val="bg1"/>
              </a:solidFill>
              <a:latin typeface="Times New Roman" pitchFamily="18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黑体" pitchFamily="2" charset="-122"/>
              </a:rPr>
              <a:t>图像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黑体" pitchFamily="2" charset="-122"/>
              </a:rPr>
              <a:t>处理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6" name="左大括号 5"/>
          <p:cNvSpPr/>
          <p:nvPr/>
        </p:nvSpPr>
        <p:spPr bwMode="auto">
          <a:xfrm>
            <a:off x="1531981" y="1505055"/>
            <a:ext cx="276826" cy="3849606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83693" y="1070955"/>
            <a:ext cx="2565720" cy="4717806"/>
            <a:chOff x="2424993" y="1070097"/>
            <a:chExt cx="2565720" cy="4717806"/>
          </a:xfrm>
        </p:grpSpPr>
        <p:grpSp>
          <p:nvGrpSpPr>
            <p:cNvPr id="9" name="组合 8"/>
            <p:cNvGrpSpPr/>
            <p:nvPr/>
          </p:nvGrpSpPr>
          <p:grpSpPr>
            <a:xfrm>
              <a:off x="2424995" y="1070097"/>
              <a:ext cx="2289334" cy="859204"/>
              <a:chOff x="2306092" y="875725"/>
              <a:chExt cx="2821436" cy="1058906"/>
            </a:xfrm>
          </p:grpSpPr>
          <p:sp>
            <p:nvSpPr>
              <p:cNvPr id="22" name="íślíḓ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 flipH="1">
                <a:off x="2306094" y="1335397"/>
                <a:ext cx="2821434" cy="59923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50" dirty="0"/>
                  <a:t>处</a:t>
                </a:r>
                <a:r>
                  <a:rPr lang="zh-CN" altLang="en-US" sz="1050" dirty="0" smtClean="0"/>
                  <a:t>理大量图像</a:t>
                </a:r>
                <a:endParaRPr lang="en-US" altLang="zh-CN" sz="1050" dirty="0" smtClean="0"/>
              </a:p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FF0000"/>
                    </a:solidFill>
                  </a:rPr>
                  <a:t>精</a:t>
                </a:r>
                <a:r>
                  <a:rPr lang="zh-CN" altLang="en-US" sz="1050" dirty="0" smtClean="0">
                    <a:solidFill>
                      <a:srgbClr val="FF0000"/>
                    </a:solidFill>
                  </a:rPr>
                  <a:t>确处理图像</a:t>
                </a:r>
                <a:endParaRPr lang="en-US" altLang="zh-CN" sz="1050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050" dirty="0"/>
              </a:p>
            </p:txBody>
          </p:sp>
          <p:sp>
            <p:nvSpPr>
              <p:cNvPr id="23" name="ïṧļîd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 flipH="1">
                <a:off x="2306092" y="875725"/>
                <a:ext cx="2821435" cy="45967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 smtClean="0"/>
                  <a:t>1</a:t>
                </a:r>
                <a:r>
                  <a:rPr lang="zh-CN" altLang="en-US" sz="2400" b="1" dirty="0" smtClean="0"/>
                  <a:t>定位</a:t>
                </a:r>
                <a:endParaRPr lang="en-US" altLang="zh-CN" sz="2400" b="1" dirty="0"/>
              </a:p>
            </p:txBody>
          </p:sp>
          <p:sp>
            <p:nvSpPr>
              <p:cNvPr id="24" name="圆角矩形 23"/>
              <p:cNvSpPr/>
              <p:nvPr/>
            </p:nvSpPr>
            <p:spPr bwMode="auto">
              <a:xfrm>
                <a:off x="2306093" y="875725"/>
                <a:ext cx="2642986" cy="105890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424994" y="2999398"/>
              <a:ext cx="2565719" cy="859204"/>
              <a:chOff x="2306090" y="2343183"/>
              <a:chExt cx="3162060" cy="1058906"/>
            </a:xfrm>
          </p:grpSpPr>
          <p:sp>
            <p:nvSpPr>
              <p:cNvPr id="19" name="íślíḓ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 flipH="1">
                <a:off x="2306092" y="2802855"/>
                <a:ext cx="2821435" cy="59923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中轴</a:t>
                </a:r>
                <a:r>
                  <a:rPr lang="zh-CN" altLang="en-US" sz="1100" dirty="0" smtClean="0"/>
                  <a:t>线与鱼尾不能满足要求</a:t>
                </a:r>
                <a:endParaRPr lang="en-US" altLang="zh-CN" sz="1100" dirty="0"/>
              </a:p>
            </p:txBody>
          </p:sp>
          <p:sp>
            <p:nvSpPr>
              <p:cNvPr id="20" name="ïṧļîd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 flipH="1">
                <a:off x="2306090" y="2343183"/>
                <a:ext cx="3162060" cy="45967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 smtClean="0"/>
                  <a:t>2</a:t>
                </a:r>
                <a:r>
                  <a:rPr lang="zh-CN" altLang="en-US" sz="2400" b="1" dirty="0" smtClean="0"/>
                  <a:t>完成度</a:t>
                </a:r>
                <a:endParaRPr lang="en-US" altLang="zh-CN" sz="2400" b="1" dirty="0"/>
              </a:p>
            </p:txBody>
          </p:sp>
          <p:sp>
            <p:nvSpPr>
              <p:cNvPr id="21" name="圆角矩形 20"/>
              <p:cNvSpPr/>
              <p:nvPr/>
            </p:nvSpPr>
            <p:spPr bwMode="auto">
              <a:xfrm>
                <a:off x="2306093" y="2343183"/>
                <a:ext cx="2642987" cy="105890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424993" y="4928699"/>
              <a:ext cx="2565719" cy="859204"/>
              <a:chOff x="2306090" y="2343183"/>
              <a:chExt cx="3162060" cy="1058906"/>
            </a:xfrm>
          </p:grpSpPr>
          <p:sp>
            <p:nvSpPr>
              <p:cNvPr id="16" name="íślíḓ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 flipH="1">
                <a:off x="2306092" y="2802855"/>
                <a:ext cx="2821435" cy="59923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 smtClean="0"/>
                  <a:t>行为建模时进行问题处理</a:t>
                </a:r>
                <a:endParaRPr lang="en-US" altLang="zh-CN" sz="1100" dirty="0"/>
              </a:p>
            </p:txBody>
          </p:sp>
          <p:sp>
            <p:nvSpPr>
              <p:cNvPr id="17" name="ïṧļîdê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 flipH="1">
                <a:off x="2306090" y="2343183"/>
                <a:ext cx="3162060" cy="45967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 smtClean="0"/>
                  <a:t>3</a:t>
                </a:r>
                <a:r>
                  <a:rPr lang="zh-CN" altLang="en-US" sz="2400" b="1" dirty="0" smtClean="0"/>
                  <a:t>规划</a:t>
                </a:r>
                <a:endParaRPr lang="en-US" altLang="zh-CN" sz="2400" b="1" dirty="0"/>
              </a:p>
            </p:txBody>
          </p:sp>
          <p:sp>
            <p:nvSpPr>
              <p:cNvPr id="18" name="圆角矩形 17"/>
              <p:cNvSpPr/>
              <p:nvPr/>
            </p:nvSpPr>
            <p:spPr bwMode="auto">
              <a:xfrm>
                <a:off x="2306093" y="2343183"/>
                <a:ext cx="2642987" cy="105890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019800" y="812800"/>
            <a:ext cx="3022600" cy="4174712"/>
            <a:chOff x="6210300" y="4747787"/>
            <a:chExt cx="2832100" cy="3911600"/>
          </a:xfrm>
        </p:grpSpPr>
        <p:pic>
          <p:nvPicPr>
            <p:cNvPr id="3" name="图片 2"/>
            <p:cNvPicPr>
              <a:picLocks/>
            </p:cNvPicPr>
            <p:nvPr/>
          </p:nvPicPr>
          <p:blipFill rotWithShape="1">
            <a:blip r:embed="rId3"/>
            <a:srcRect r="49943"/>
            <a:stretch/>
          </p:blipFill>
          <p:spPr>
            <a:xfrm>
              <a:off x="6210300" y="4747787"/>
              <a:ext cx="2832100" cy="195580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/>
            </p:cNvPicPr>
            <p:nvPr/>
          </p:nvPicPr>
          <p:blipFill rotWithShape="1">
            <a:blip r:embed="rId3"/>
            <a:srcRect l="50057"/>
            <a:stretch/>
          </p:blipFill>
          <p:spPr>
            <a:xfrm>
              <a:off x="6210300" y="6703587"/>
              <a:ext cx="2832100" cy="195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1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工作梳理</a:t>
            </a:r>
            <a:endParaRPr lang="zh-CN" altLang="en-US" dirty="0"/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142006"/>
            <a:ext cx="7975600" cy="45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9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自然科学基金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49300"/>
            <a:ext cx="6130080" cy="441936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 bwMode="auto">
          <a:xfrm>
            <a:off x="6288830" y="1206500"/>
            <a:ext cx="2531320" cy="7874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黑体" pitchFamily="2" charset="-122"/>
              </a:rPr>
              <a:t>斑马鱼发育过程中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黑体" pitchFamily="2" charset="-122"/>
              </a:rPr>
              <a:t>S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黑体" pitchFamily="2" charset="-122"/>
              </a:rPr>
              <a:t>型起动性能研究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6" name="下箭头 5"/>
          <p:cNvSpPr/>
          <p:nvPr/>
        </p:nvSpPr>
        <p:spPr bwMode="auto">
          <a:xfrm>
            <a:off x="7329065" y="2171700"/>
            <a:ext cx="450850" cy="488950"/>
          </a:xfrm>
          <a:prstGeom prst="down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6288830" y="2762250"/>
            <a:ext cx="2531320" cy="10541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黑体" pitchFamily="2" charset="-122"/>
              </a:rPr>
              <a:t>斑马鱼发育过程中形态适应和游动性能研究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88900" y="5441950"/>
            <a:ext cx="7912100" cy="11811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框架一下子扩大到了巡游，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型起动，</a:t>
            </a: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S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型起动。</a:t>
            </a:r>
            <a:endParaRPr lang="en-US" altLang="zh-CN" dirty="0" smtClean="0">
              <a:solidFill>
                <a:schemeClr val="tx1"/>
              </a:solidFill>
              <a:latin typeface="Times New Roman" pitchFamily="18" charset="0"/>
              <a:ea typeface="黑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2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从生物学贡献迁移到流体力学分析与规律应用。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所做出的研究成果也可以应用于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仿生机器鱼群游专项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rPr>
              <a:t>研究。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29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自然科学基金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05" y="1334983"/>
            <a:ext cx="6922802" cy="1493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07" y="3329329"/>
            <a:ext cx="6922802" cy="245569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 bwMode="auto">
          <a:xfrm>
            <a:off x="1009307" y="5901890"/>
            <a:ext cx="6864500" cy="76748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zh-CN" altLang="en-US" dirty="0"/>
              <a:t>立</a:t>
            </a:r>
            <a:r>
              <a:rPr lang="zh-CN" altLang="en-US" dirty="0" smtClean="0"/>
              <a:t>足原创性理论，使用数值计算方法。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涉</a:t>
            </a:r>
            <a:r>
              <a:rPr lang="zh-CN" altLang="en-US" dirty="0"/>
              <a:t>及多学科交叉知识，但是立足于流体力</a:t>
            </a:r>
            <a:r>
              <a:rPr lang="zh-CN" altLang="en-US" dirty="0" smtClean="0"/>
              <a:t>学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2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自然科学基金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6" y="804747"/>
            <a:ext cx="8468928" cy="32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6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自然科学基金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4" y="933450"/>
            <a:ext cx="8891952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自然科学基金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83" y="825500"/>
            <a:ext cx="750223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7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0.0,&quot;SideMargin&quot;:1.0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实验室ppt2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实验室ppt2" id="{0228CE02-85E3-43FE-BA08-2F3233AF7F7E}" vid="{F9A8065B-44ED-43AE-B78B-9650BF93832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模板ppt</Template>
  <TotalTime>1182</TotalTime>
  <Words>638</Words>
  <Application>Microsoft Office PowerPoint</Application>
  <PresentationFormat>全屏显示(4:3)</PresentationFormat>
  <Paragraphs>77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黑体</vt:lpstr>
      <vt:lpstr>宋体</vt:lpstr>
      <vt:lpstr>Arial</vt:lpstr>
      <vt:lpstr>Times New Roman</vt:lpstr>
      <vt:lpstr>Wingdings</vt:lpstr>
      <vt:lpstr>实验室ppt2</vt:lpstr>
      <vt:lpstr>汇报提纲</vt:lpstr>
      <vt:lpstr>1工作梳理</vt:lpstr>
      <vt:lpstr>1工作梳理</vt:lpstr>
      <vt:lpstr>1工作梳理</vt:lpstr>
      <vt:lpstr>2自然科学基金</vt:lpstr>
      <vt:lpstr>2自然科学基金</vt:lpstr>
      <vt:lpstr>2自然科学基金</vt:lpstr>
      <vt:lpstr>2自然科学基金</vt:lpstr>
      <vt:lpstr>2自然科学基金</vt:lpstr>
      <vt:lpstr>2自然科学基金</vt:lpstr>
      <vt:lpstr>2自然科学基金</vt:lpstr>
      <vt:lpstr>3文献阅读讨论</vt:lpstr>
      <vt:lpstr>3文献阅读讨论</vt:lpstr>
      <vt:lpstr>王仲威2018</vt:lpstr>
      <vt:lpstr>王仲威2018</vt:lpstr>
      <vt:lpstr>PowerPoint 演示文稿</vt:lpstr>
      <vt:lpstr>PowerPoint 演示文稿</vt:lpstr>
      <vt:lpstr>张薇2014</vt:lpstr>
      <vt:lpstr>沈昊嫣2019</vt:lpstr>
      <vt:lpstr>4后续规划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图像处理程序使用说明</dc:title>
  <dc:creator>Admin</dc:creator>
  <cp:lastModifiedBy>刘元森</cp:lastModifiedBy>
  <cp:revision>67</cp:revision>
  <dcterms:created xsi:type="dcterms:W3CDTF">2020-03-06T01:08:19Z</dcterms:created>
  <dcterms:modified xsi:type="dcterms:W3CDTF">2020-04-20T09:19:01Z</dcterms:modified>
</cp:coreProperties>
</file>